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305" r:id="rId3"/>
    <p:sldId id="289" r:id="rId4"/>
    <p:sldId id="306" r:id="rId5"/>
    <p:sldId id="294" r:id="rId6"/>
    <p:sldId id="308" r:id="rId7"/>
    <p:sldId id="307" r:id="rId8"/>
    <p:sldId id="309" r:id="rId9"/>
    <p:sldId id="310" r:id="rId10"/>
    <p:sldId id="314" r:id="rId11"/>
    <p:sldId id="311" r:id="rId12"/>
    <p:sldId id="295" r:id="rId13"/>
    <p:sldId id="304" r:id="rId14"/>
    <p:sldId id="312" r:id="rId15"/>
    <p:sldId id="297" r:id="rId16"/>
    <p:sldId id="299" r:id="rId17"/>
    <p:sldId id="293" r:id="rId18"/>
    <p:sldId id="313" r:id="rId19"/>
    <p:sldId id="315" r:id="rId20"/>
    <p:sldId id="316" r:id="rId21"/>
    <p:sldId id="317" r:id="rId22"/>
    <p:sldId id="318" r:id="rId23"/>
    <p:sldId id="319" r:id="rId24"/>
    <p:sldId id="325" r:id="rId25"/>
    <p:sldId id="320" r:id="rId26"/>
    <p:sldId id="321" r:id="rId27"/>
    <p:sldId id="322" r:id="rId28"/>
    <p:sldId id="323" r:id="rId29"/>
    <p:sldId id="324" r:id="rId30"/>
    <p:sldId id="326" r:id="rId31"/>
    <p:sldId id="327" r:id="rId32"/>
    <p:sldId id="328" r:id="rId33"/>
    <p:sldId id="258" r:id="rId34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FF"/>
    <a:srgbClr val="FFCC99"/>
    <a:srgbClr val="716F6E"/>
    <a:srgbClr val="8611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728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CF66-633F-4CC8-888E-5E6A19124A98}" type="datetimeFigureOut">
              <a:rPr lang="en-ZA" smtClean="0"/>
              <a:pPr/>
              <a:t>2013/11/20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4BAA9-24DE-4FD2-A449-D4C01BE0484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1900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998846-DB63-49DE-9AE4-C89085E949C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4677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98846-DB63-49DE-9AE4-C89085E949C4}" type="slidenum">
              <a:rPr lang="en-ZA" smtClean="0"/>
              <a:pPr>
                <a:defRPr/>
              </a:pPr>
              <a:t>1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98846-DB63-49DE-9AE4-C89085E949C4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5830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73238"/>
            <a:ext cx="6337300" cy="10795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57563"/>
            <a:ext cx="6337300" cy="792162"/>
          </a:xfrm>
        </p:spPr>
        <p:txBody>
          <a:bodyPr/>
          <a:lstStyle>
            <a:lvl1pPr marL="0" indent="0" algn="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6032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193C-6799-499A-8F56-9EA70E6D4A7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3393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42988"/>
            <a:ext cx="4038600" cy="4894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042988"/>
            <a:ext cx="4038600" cy="48942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E332-FB56-418D-9163-9D4F7DDE5C6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875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A510-F54C-42FF-B09F-79DE644964C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92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68AD-0A66-4CC9-BF05-0193B188A7B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25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4000"/>
            <a:ext cx="5111750" cy="48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1044000"/>
            <a:ext cx="3008313" cy="489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6133-A638-4FCA-893F-1C3436CCA72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5865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8000" y="1080000"/>
            <a:ext cx="5400000" cy="39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000" y="5148000"/>
            <a:ext cx="5400000" cy="7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090D-72AD-4420-BDE5-758CDCE8DA1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2720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42988"/>
            <a:ext cx="8229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ZA" smtClean="0"/>
          </a:p>
          <a:p>
            <a:pPr lvl="0"/>
            <a:r>
              <a:rPr lang="en-ZA" smtClean="0"/>
              <a:t>Click to edit Master text styles. </a:t>
            </a:r>
          </a:p>
          <a:p>
            <a:pPr lvl="1"/>
            <a:r>
              <a:rPr lang="en-ZA" smtClean="0"/>
              <a:t>Second level. Rest of the text</a:t>
            </a:r>
          </a:p>
          <a:p>
            <a:pPr lvl="2"/>
            <a:r>
              <a:rPr lang="en-ZA" smtClean="0"/>
              <a:t>Third level. Rest of the text</a:t>
            </a:r>
          </a:p>
          <a:p>
            <a:pPr lvl="3"/>
            <a:r>
              <a:rPr lang="en-ZA" smtClean="0"/>
              <a:t>Fourth level. Rest of the text</a:t>
            </a:r>
          </a:p>
          <a:p>
            <a:pPr lvl="4"/>
            <a:r>
              <a:rPr lang="en-ZA" smtClean="0"/>
              <a:t>Fifth level. Rest of the text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8613" y="6423025"/>
            <a:ext cx="86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16F6E"/>
                </a:solidFill>
              </a:defRPr>
            </a:lvl1pPr>
          </a:lstStyle>
          <a:p>
            <a:pPr>
              <a:defRPr/>
            </a:pPr>
            <a:fld id="{F1B8BF74-98A4-42E0-B0D6-28F24597058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jab.com/view/jXF5CftLsRPr9coBrJ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jab.com/view/JLjApRWfDVH5QbUZjNU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143116"/>
            <a:ext cx="6858048" cy="1357892"/>
          </a:xfrm>
        </p:spPr>
        <p:txBody>
          <a:bodyPr/>
          <a:lstStyle/>
          <a:p>
            <a:pPr algn="l"/>
            <a:r>
              <a:rPr lang="en-ZA" sz="3300" dirty="0" smtClean="0"/>
              <a:t>            Financial Viability Model</a:t>
            </a:r>
            <a:br>
              <a:rPr lang="en-ZA" sz="3300" dirty="0" smtClean="0"/>
            </a:br>
            <a:r>
              <a:rPr lang="en-ZA" sz="3300" smtClean="0"/>
              <a:t>            </a:t>
            </a:r>
            <a:r>
              <a:rPr lang="en-ZA" sz="2000" smtClean="0"/>
              <a:t>Petro </a:t>
            </a:r>
            <a:r>
              <a:rPr lang="en-ZA" sz="2000" dirty="0" err="1"/>
              <a:t>Kok</a:t>
            </a:r>
            <a:endParaRPr lang="en-ZA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45720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 Academic </a:t>
            </a:r>
            <a:r>
              <a:rPr lang="en-US" dirty="0" smtClean="0"/>
              <a:t>Viability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1876"/>
            <a:ext cx="7560840" cy="573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3667858"/>
            <a:ext cx="3240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IDSC can set up different ratios to view in phase 1</a:t>
            </a:r>
            <a:endParaRPr lang="en-ZA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91680" y="3852524"/>
            <a:ext cx="2088232" cy="1232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259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 Academic </a:t>
            </a:r>
            <a:r>
              <a:rPr lang="en-US" dirty="0" smtClean="0"/>
              <a:t>Viability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3628"/>
            <a:ext cx="8711213" cy="487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785794"/>
            <a:ext cx="2776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You can view or create your own charts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897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 Academic Viability</a:t>
            </a:r>
            <a:endParaRPr lang="en-ZA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36070"/>
            <a:ext cx="8712968" cy="563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7020272" y="1556792"/>
            <a:ext cx="151216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Filter on SOF 1</a:t>
            </a:r>
            <a:endParaRPr lang="en-ZA" sz="1400" dirty="0"/>
          </a:p>
        </p:txBody>
      </p:sp>
      <p:cxnSp>
        <p:nvCxnSpPr>
          <p:cNvPr id="48" name="Straight Arrow Connector 47"/>
          <p:cNvCxnSpPr>
            <a:stCxn id="46" idx="1"/>
          </p:cNvCxnSpPr>
          <p:nvPr/>
        </p:nvCxnSpPr>
        <p:spPr>
          <a:xfrm flipH="1">
            <a:off x="5796136" y="1710681"/>
            <a:ext cx="1224136" cy="350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236296" y="4509120"/>
            <a:ext cx="936104" cy="21602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0" name="Oval 49"/>
          <p:cNvSpPr/>
          <p:nvPr/>
        </p:nvSpPr>
        <p:spPr>
          <a:xfrm>
            <a:off x="7236296" y="4725144"/>
            <a:ext cx="936104" cy="21602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1" name="Oval 50"/>
          <p:cNvSpPr/>
          <p:nvPr/>
        </p:nvSpPr>
        <p:spPr>
          <a:xfrm>
            <a:off x="7236296" y="5085184"/>
            <a:ext cx="936104" cy="21602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2" name="Oval 51"/>
          <p:cNvSpPr/>
          <p:nvPr/>
        </p:nvSpPr>
        <p:spPr>
          <a:xfrm>
            <a:off x="7236296" y="5445224"/>
            <a:ext cx="936104" cy="21602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3" name="Oval 52"/>
          <p:cNvSpPr/>
          <p:nvPr/>
        </p:nvSpPr>
        <p:spPr>
          <a:xfrm>
            <a:off x="7236296" y="5805264"/>
            <a:ext cx="936104" cy="21602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 Programme Viability</a:t>
            </a:r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49694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707904" y="5085184"/>
            <a:ext cx="1224136" cy="64807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2699792" y="4797152"/>
            <a:ext cx="1224136" cy="43204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Viability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042988"/>
            <a:ext cx="8229600" cy="510065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Phase 1 can indicate which school needs a more detailed investigation</a:t>
            </a:r>
          </a:p>
          <a:p>
            <a:endParaRPr lang="en-ZA" dirty="0"/>
          </a:p>
          <a:p>
            <a:pPr>
              <a:buNone/>
            </a:pPr>
            <a:r>
              <a:rPr lang="en-ZA" dirty="0" smtClean="0"/>
              <a:t>                            </a:t>
            </a:r>
            <a:r>
              <a:rPr lang="en-ZA" b="1" dirty="0" smtClean="0"/>
              <a:t>Phase 2:  Programme Viability</a:t>
            </a:r>
          </a:p>
          <a:p>
            <a:endParaRPr lang="en-ZA" dirty="0" smtClean="0"/>
          </a:p>
          <a:p>
            <a:r>
              <a:rPr lang="en-ZA" dirty="0" smtClean="0"/>
              <a:t>Lowest Level:  Module level</a:t>
            </a:r>
          </a:p>
          <a:p>
            <a:endParaRPr lang="en-ZA" dirty="0" smtClean="0"/>
          </a:p>
          <a:p>
            <a:r>
              <a:rPr lang="en-ZA" dirty="0" smtClean="0"/>
              <a:t>Data rolls up to Programme level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u="sng" dirty="0" smtClean="0"/>
              <a:t>Needs of a Dean:</a:t>
            </a:r>
          </a:p>
          <a:p>
            <a:r>
              <a:rPr lang="en-ZA" dirty="0" smtClean="0"/>
              <a:t>Use the data in Budget committee meetings</a:t>
            </a:r>
            <a:endParaRPr lang="en-ZA" dirty="0"/>
          </a:p>
          <a:p>
            <a:r>
              <a:rPr lang="en-ZA" dirty="0" smtClean="0"/>
              <a:t>See the top 10 best/worst modules in a school </a:t>
            </a:r>
          </a:p>
          <a:p>
            <a:r>
              <a:rPr lang="en-ZA" dirty="0" smtClean="0"/>
              <a:t>See charts on specific programmes within a school</a:t>
            </a:r>
          </a:p>
          <a:p>
            <a:r>
              <a:rPr lang="en-ZA" dirty="0" smtClean="0"/>
              <a:t>Importance of the Web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5" name="Curved Left Arrow 4"/>
          <p:cNvSpPr/>
          <p:nvPr/>
        </p:nvSpPr>
        <p:spPr>
          <a:xfrm>
            <a:off x="4714876" y="2643182"/>
            <a:ext cx="1571636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31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 </a:t>
            </a:r>
            <a:r>
              <a:rPr lang="en-US" dirty="0" err="1" smtClean="0"/>
              <a:t>Programme</a:t>
            </a:r>
            <a:r>
              <a:rPr lang="en-US" dirty="0" smtClean="0"/>
              <a:t> Viability – Data Processing</a:t>
            </a:r>
            <a:endParaRPr lang="en-ZA" dirty="0"/>
          </a:p>
        </p:txBody>
      </p:sp>
      <p:sp>
        <p:nvSpPr>
          <p:cNvPr id="25" name="Rectangle 24"/>
          <p:cNvSpPr/>
          <p:nvPr/>
        </p:nvSpPr>
        <p:spPr>
          <a:xfrm>
            <a:off x="214282" y="857232"/>
            <a:ext cx="87154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NB:  </a:t>
            </a:r>
            <a:r>
              <a:rPr lang="en-US" dirty="0" smtClean="0"/>
              <a:t>Module determines where the cost of the department (school) is allocated.</a:t>
            </a:r>
          </a:p>
          <a:p>
            <a:endParaRPr lang="en-US" dirty="0"/>
          </a:p>
          <a:p>
            <a:r>
              <a:rPr lang="en-US" b="1" dirty="0" smtClean="0"/>
              <a:t>Direct Salaries:  </a:t>
            </a:r>
            <a:r>
              <a:rPr lang="en-US" dirty="0" smtClean="0"/>
              <a:t>The only expense data with information available on module level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All salaries for which we had timesheets and % instruction time, are allocated. </a:t>
            </a:r>
          </a:p>
          <a:p>
            <a:endParaRPr lang="en-US" dirty="0" smtClean="0"/>
          </a:p>
          <a:p>
            <a:r>
              <a:rPr lang="en-US" dirty="0" smtClean="0"/>
              <a:t>Rest of the direct salary cost </a:t>
            </a:r>
            <a:r>
              <a:rPr lang="en-US" u="sng" dirty="0" smtClean="0"/>
              <a:t>without</a:t>
            </a:r>
            <a:r>
              <a:rPr lang="en-US" dirty="0" smtClean="0"/>
              <a:t> timesheets are </a:t>
            </a:r>
            <a:r>
              <a:rPr lang="en-US" b="1" dirty="0" smtClean="0"/>
              <a:t>not</a:t>
            </a:r>
            <a:r>
              <a:rPr lang="en-US" dirty="0" smtClean="0"/>
              <a:t> taken into account in phase 2.  </a:t>
            </a:r>
          </a:p>
          <a:p>
            <a:endParaRPr lang="en-US" dirty="0" smtClean="0"/>
          </a:p>
          <a:p>
            <a:r>
              <a:rPr lang="en-US" dirty="0" smtClean="0"/>
              <a:t>For the rest of the cost (not on module level) to be allocated on module level a ratio had to be determined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			</a:t>
            </a:r>
          </a:p>
          <a:p>
            <a:endParaRPr lang="en-US" dirty="0" smtClean="0"/>
          </a:p>
          <a:p>
            <a:r>
              <a:rPr lang="en-US" b="1" dirty="0" smtClean="0"/>
              <a:t>			NEW ACTIVITY**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Bent-Up Arrow 5"/>
          <p:cNvSpPr/>
          <p:nvPr/>
        </p:nvSpPr>
        <p:spPr>
          <a:xfrm rot="5400000">
            <a:off x="806695" y="4475112"/>
            <a:ext cx="1250166" cy="175023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 </a:t>
            </a:r>
            <a:r>
              <a:rPr lang="en-US" dirty="0" err="1" smtClean="0"/>
              <a:t>Programme</a:t>
            </a:r>
            <a:r>
              <a:rPr lang="en-US" dirty="0" smtClean="0"/>
              <a:t> Viability</a:t>
            </a:r>
            <a:endParaRPr lang="en-ZA" dirty="0"/>
          </a:p>
        </p:txBody>
      </p:sp>
      <p:sp>
        <p:nvSpPr>
          <p:cNvPr id="25" name="Rectangle 24"/>
          <p:cNvSpPr/>
          <p:nvPr/>
        </p:nvSpPr>
        <p:spPr>
          <a:xfrm>
            <a:off x="214282" y="857233"/>
            <a:ext cx="8715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NEW ACTIVITY**</a:t>
            </a:r>
          </a:p>
          <a:p>
            <a:endParaRPr lang="en-US" b="1" dirty="0" smtClean="0"/>
          </a:p>
          <a:p>
            <a:r>
              <a:rPr lang="en-US" dirty="0" smtClean="0"/>
              <a:t>The direct salary proportions calculated for the module is used to determine the new activity.</a:t>
            </a:r>
          </a:p>
          <a:p>
            <a:endParaRPr lang="en-US" dirty="0" smtClean="0"/>
          </a:p>
          <a:p>
            <a:r>
              <a:rPr lang="en-US" dirty="0" smtClean="0"/>
              <a:t>Why use direct salary?	It is the only cost for which data is available to link it to</a:t>
            </a:r>
          </a:p>
          <a:p>
            <a:r>
              <a:rPr lang="en-US" dirty="0" smtClean="0"/>
              <a:t>			Module level.</a:t>
            </a:r>
          </a:p>
          <a:p>
            <a:endParaRPr lang="en-US" dirty="0" smtClean="0"/>
          </a:p>
          <a:p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dirty="0" smtClean="0"/>
              <a:t>This highlights the importance of TIMESHEETS.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 </a:t>
            </a:r>
            <a:r>
              <a:rPr lang="en-US" dirty="0" err="1" smtClean="0"/>
              <a:t>Programme</a:t>
            </a:r>
            <a:r>
              <a:rPr lang="en-US" dirty="0" smtClean="0"/>
              <a:t> Viability (T&amp;L, SOF 1 Only)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894262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357422" y="1285860"/>
            <a:ext cx="1952625" cy="9858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From phase 1: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rtl="0">
              <a:defRPr sz="1000"/>
            </a:pPr>
            <a:r>
              <a:rPr lang="en-ZA" sz="11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Faculty Support</a:t>
            </a:r>
          </a:p>
          <a:p>
            <a:pPr algn="l" rtl="0">
              <a:defRPr sz="1000"/>
            </a:pPr>
            <a:r>
              <a:rPr lang="en-ZA" sz="11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Campus Support</a:t>
            </a:r>
          </a:p>
          <a:p>
            <a:pPr algn="l" rtl="0">
              <a:defRPr sz="1000"/>
            </a:pPr>
            <a:r>
              <a:rPr lang="en-ZA" sz="11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Institutional Office Support</a:t>
            </a:r>
          </a:p>
          <a:p>
            <a:pPr algn="l" rtl="0">
              <a:defRPr sz="1000"/>
            </a:pPr>
            <a:endParaRPr lang="en-ZA" sz="11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1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1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1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20" y="1928802"/>
            <a:ext cx="1952625" cy="771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Tuition fees (VSS):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Module enrolment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(Module level)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5720" y="2857496"/>
            <a:ext cx="1952625" cy="771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Tuition fees (VSS):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Qualification levy 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(Programme level)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5720" y="3786190"/>
            <a:ext cx="1952625" cy="771525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Teaching Input subsidy</a:t>
            </a:r>
          </a:p>
          <a:p>
            <a:pPr algn="l" rtl="0">
              <a:defRPr sz="1000"/>
            </a:pPr>
            <a:r>
              <a:rPr lang="en-ZA" sz="12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ZA" sz="1200" u="sng" dirty="0" smtClean="0">
                <a:solidFill>
                  <a:srgbClr val="000000"/>
                </a:solidFill>
                <a:latin typeface="Arial"/>
                <a:cs typeface="Arial"/>
              </a:rPr>
              <a:t>current year</a:t>
            </a:r>
            <a:r>
              <a:rPr lang="en-ZA" sz="12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uncapped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(based on 2011 HEMIS)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5720" y="4714884"/>
            <a:ext cx="1952625" cy="7715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Teaching Output </a:t>
            </a:r>
          </a:p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subsidy </a:t>
            </a:r>
            <a:r>
              <a:rPr lang="en-ZA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ZA" sz="1200" u="sng" dirty="0" smtClean="0">
                <a:solidFill>
                  <a:srgbClr val="000000"/>
                </a:solidFill>
                <a:latin typeface="Arial"/>
                <a:cs typeface="Arial"/>
              </a:rPr>
              <a:t>current year</a:t>
            </a:r>
            <a:r>
              <a:rPr lang="en-ZA" sz="12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(Programme level)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5720" y="5643578"/>
            <a:ext cx="1952625" cy="857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Research Output subsidy  - </a:t>
            </a:r>
            <a:r>
              <a:rPr lang="en-ZA" sz="1200" u="sng" dirty="0" smtClean="0">
                <a:solidFill>
                  <a:srgbClr val="000000"/>
                </a:solidFill>
                <a:latin typeface="Arial"/>
                <a:cs typeface="Arial"/>
              </a:rPr>
              <a:t>current year</a:t>
            </a:r>
            <a:endParaRPr lang="en-ZA" sz="1200" b="0" i="0" u="sng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 &amp; D modules only 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(Programme level)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00299" y="6105525"/>
            <a:ext cx="1714512" cy="6096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Direct salaries*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                            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29388" y="5786454"/>
            <a:ext cx="20002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Indirect Support salaries =</a:t>
            </a: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Total (SOF 1) salaries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phase 1 </a:t>
            </a:r>
          </a:p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Total direct salaries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215206" y="2643182"/>
            <a:ext cx="1590675" cy="184785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Module</a:t>
            </a:r>
            <a:r>
              <a:rPr lang="en-ZA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</a:p>
          <a:p>
            <a:pPr algn="l" rtl="0">
              <a:defRPr sz="1000"/>
            </a:pPr>
            <a:r>
              <a:rPr lang="en-ZA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(Lowest level)</a:t>
            </a:r>
          </a:p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AutoShape 46"/>
          <p:cNvCxnSpPr>
            <a:cxnSpLocks noChangeShapeType="1"/>
          </p:cNvCxnSpPr>
          <p:nvPr/>
        </p:nvCxnSpPr>
        <p:spPr bwMode="auto">
          <a:xfrm>
            <a:off x="4357686" y="2071678"/>
            <a:ext cx="2857520" cy="9286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TextBox 12"/>
          <p:cNvSpPr txBox="1"/>
          <p:nvPr/>
        </p:nvSpPr>
        <p:spPr>
          <a:xfrm rot="1084637">
            <a:off x="5655462" y="2268563"/>
            <a:ext cx="1314450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x NEW ACTIVITY**</a:t>
            </a:r>
            <a:endParaRPr lang="en-ZA" sz="1100" b="1" dirty="0"/>
          </a:p>
        </p:txBody>
      </p:sp>
      <p:cxnSp>
        <p:nvCxnSpPr>
          <p:cNvPr id="19" name="AutoShape 47"/>
          <p:cNvCxnSpPr>
            <a:cxnSpLocks noChangeShapeType="1"/>
            <a:endCxn id="16" idx="1"/>
          </p:cNvCxnSpPr>
          <p:nvPr/>
        </p:nvCxnSpPr>
        <p:spPr bwMode="auto">
          <a:xfrm>
            <a:off x="2214546" y="2643182"/>
            <a:ext cx="5000660" cy="923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TextBox 16"/>
          <p:cNvSpPr txBox="1"/>
          <p:nvPr/>
        </p:nvSpPr>
        <p:spPr>
          <a:xfrm rot="659804">
            <a:off x="2938456" y="2741606"/>
            <a:ext cx="1876425" cy="3238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Data available per module</a:t>
            </a:r>
            <a:endParaRPr lang="en-ZA" sz="1100" b="1" dirty="0"/>
          </a:p>
        </p:txBody>
      </p:sp>
      <p:cxnSp>
        <p:nvCxnSpPr>
          <p:cNvPr id="21" name="AutoShape 61"/>
          <p:cNvCxnSpPr>
            <a:cxnSpLocks noChangeShapeType="1"/>
          </p:cNvCxnSpPr>
          <p:nvPr/>
        </p:nvCxnSpPr>
        <p:spPr bwMode="auto">
          <a:xfrm>
            <a:off x="2285984" y="3357562"/>
            <a:ext cx="4929222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" name="TextBox 20"/>
          <p:cNvSpPr txBox="1"/>
          <p:nvPr/>
        </p:nvSpPr>
        <p:spPr>
          <a:xfrm rot="361641">
            <a:off x="2926692" y="3238638"/>
            <a:ext cx="1876425" cy="3059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Allocation on </a:t>
            </a:r>
            <a:r>
              <a:rPr lang="en-US" sz="11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Fte’s</a:t>
            </a:r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OR TIU</a:t>
            </a:r>
            <a:endParaRPr lang="en-ZA" sz="11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AutoShape 62"/>
          <p:cNvCxnSpPr>
            <a:cxnSpLocks noChangeShapeType="1"/>
          </p:cNvCxnSpPr>
          <p:nvPr/>
        </p:nvCxnSpPr>
        <p:spPr bwMode="auto">
          <a:xfrm flipV="1">
            <a:off x="2214546" y="4000504"/>
            <a:ext cx="5000660" cy="142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2915816" y="3861048"/>
            <a:ext cx="1928826" cy="2143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Data available per module</a:t>
            </a:r>
            <a:endParaRPr lang="en-ZA" sz="11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AutoShape 63"/>
          <p:cNvCxnSpPr>
            <a:cxnSpLocks noChangeShapeType="1"/>
          </p:cNvCxnSpPr>
          <p:nvPr/>
        </p:nvCxnSpPr>
        <p:spPr bwMode="auto">
          <a:xfrm flipV="1">
            <a:off x="2214546" y="4286256"/>
            <a:ext cx="5000660" cy="9382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" name="TextBox 26"/>
          <p:cNvSpPr txBox="1"/>
          <p:nvPr/>
        </p:nvSpPr>
        <p:spPr>
          <a:xfrm rot="20950199">
            <a:off x="2923924" y="4688621"/>
            <a:ext cx="1936228" cy="2698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Allocation on </a:t>
            </a:r>
            <a:r>
              <a:rPr lang="en-US" sz="11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Fte’s</a:t>
            </a:r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OR TIU</a:t>
            </a:r>
            <a:endParaRPr lang="en-ZA" sz="1100" b="1" dirty="0"/>
          </a:p>
        </p:txBody>
      </p: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2214546" y="4500570"/>
            <a:ext cx="5072098" cy="15430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" name="TextBox 29"/>
          <p:cNvSpPr txBox="1"/>
          <p:nvPr/>
        </p:nvSpPr>
        <p:spPr>
          <a:xfrm rot="20527502">
            <a:off x="2979057" y="5232701"/>
            <a:ext cx="1938565" cy="24774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Allocation on </a:t>
            </a:r>
            <a:r>
              <a:rPr lang="en-US" sz="11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Fte’s</a:t>
            </a:r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OR TIU</a:t>
            </a:r>
            <a:endParaRPr lang="en-ZA" sz="1100" b="1" dirty="0"/>
          </a:p>
        </p:txBody>
      </p:sp>
      <p:cxnSp>
        <p:nvCxnSpPr>
          <p:cNvPr id="29" name="AutoShape 107"/>
          <p:cNvCxnSpPr>
            <a:cxnSpLocks noChangeShapeType="1"/>
            <a:stCxn id="14" idx="3"/>
          </p:cNvCxnSpPr>
          <p:nvPr/>
        </p:nvCxnSpPr>
        <p:spPr bwMode="auto">
          <a:xfrm flipV="1">
            <a:off x="4214811" y="4533900"/>
            <a:ext cx="3133726" cy="1876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Box 32"/>
          <p:cNvSpPr txBox="1"/>
          <p:nvPr/>
        </p:nvSpPr>
        <p:spPr>
          <a:xfrm rot="19829065">
            <a:off x="4150022" y="5237525"/>
            <a:ext cx="2517100" cy="40004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CTC x %Instruction x</a:t>
            </a:r>
            <a:r>
              <a:rPr lang="en-US" sz="11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%</a:t>
            </a:r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 on module                                                                </a:t>
            </a:r>
            <a:endParaRPr lang="en-ZA" sz="1100" b="1" dirty="0"/>
          </a:p>
        </p:txBody>
      </p:sp>
      <p:cxnSp>
        <p:nvCxnSpPr>
          <p:cNvPr id="33" name="AutoShape 112"/>
          <p:cNvCxnSpPr>
            <a:cxnSpLocks noChangeShapeType="1"/>
          </p:cNvCxnSpPr>
          <p:nvPr/>
        </p:nvCxnSpPr>
        <p:spPr bwMode="auto">
          <a:xfrm flipV="1">
            <a:off x="7435861" y="4521374"/>
            <a:ext cx="136535" cy="11430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5" name="TextBox 49"/>
          <p:cNvSpPr txBox="1"/>
          <p:nvPr/>
        </p:nvSpPr>
        <p:spPr>
          <a:xfrm>
            <a:off x="7500957" y="4823631"/>
            <a:ext cx="1304924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x NEW ACTIVITY**</a:t>
            </a:r>
            <a:endParaRPr lang="en-ZA" sz="11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ZA" sz="1100" dirty="0"/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4572000" y="785794"/>
            <a:ext cx="1952625" cy="11953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From phase 1: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rtl="0">
              <a:defRPr sz="1000"/>
            </a:pPr>
            <a:r>
              <a:rPr lang="en-ZA" sz="1200" b="0" i="0" u="sng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Indirect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Other Income</a:t>
            </a: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Operating cost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Capital cost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Box 45"/>
          <p:cNvSpPr txBox="1"/>
          <p:nvPr/>
        </p:nvSpPr>
        <p:spPr>
          <a:xfrm rot="2318663">
            <a:off x="6446141" y="2093631"/>
            <a:ext cx="1314450" cy="285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x NEW ACTIVITY**</a:t>
            </a:r>
            <a:endParaRPr lang="en-ZA" sz="11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357950" y="2000240"/>
            <a:ext cx="857256" cy="642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8" grpId="0" build="p"/>
      <p:bldP spid="20" grpId="0" build="p"/>
      <p:bldP spid="22" grpId="0" build="p"/>
      <p:bldP spid="26" grpId="0" build="p"/>
      <p:bldP spid="28" grpId="0" build="p"/>
      <p:bldP spid="30" grpId="0" build="p"/>
      <p:bldP spid="35" grpId="0" build="p"/>
      <p:bldP spid="37" grpId="0" build="p" animBg="1"/>
      <p:bldP spid="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Viability – Cube Report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410575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857232"/>
            <a:ext cx="24288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Works almost like a Pivot table in Excel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968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6262"/>
          </a:xfrm>
        </p:spPr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Viability – Cube Report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43800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142984"/>
            <a:ext cx="23574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create your own Cube Reports and Save them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500298" y="1357298"/>
            <a:ext cx="357190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500562" y="1357298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8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Opening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0171102"/>
              </p:ext>
            </p:extLst>
          </p:nvPr>
        </p:nvGraphicFramePr>
        <p:xfrm>
          <a:off x="1676400" y="1489869"/>
          <a:ext cx="5810250" cy="400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250"/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750" spc="675" dirty="0">
                          <a:effectLst/>
                        </a:rPr>
                        <a:t>GREETINGS!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900" dirty="0">
                          <a:effectLst/>
                        </a:rPr>
                        <a:t>You've received a special delivery</a:t>
                      </a:r>
                      <a:br>
                        <a:rPr lang="en-ZA" sz="1900" dirty="0">
                          <a:effectLst/>
                        </a:rPr>
                      </a:br>
                      <a:r>
                        <a:rPr lang="en-ZA" sz="1900" dirty="0">
                          <a:effectLst/>
                        </a:rPr>
                        <a:t>from </a:t>
                      </a:r>
                      <a:r>
                        <a:rPr lang="en-ZA" sz="1900" dirty="0" smtClean="0">
                          <a:effectLst/>
                        </a:rPr>
                        <a:t>Antoinette</a:t>
                      </a:r>
                      <a:r>
                        <a:rPr lang="en-ZA" sz="1900" baseline="0" dirty="0" smtClean="0">
                          <a:effectLst/>
                        </a:rPr>
                        <a:t> &amp; Petro</a:t>
                      </a:r>
                      <a:r>
                        <a:rPr lang="en-ZA" sz="1900" dirty="0" smtClean="0">
                          <a:effectLst/>
                        </a:rPr>
                        <a:t>.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ZA" sz="1200" spc="225" dirty="0">
                          <a:effectLst/>
                        </a:rPr>
                        <a:t>CLICK BELOW TO VIEW IT:</a:t>
                      </a:r>
                      <a:r>
                        <a:rPr lang="en-ZA" sz="1200" dirty="0">
                          <a:effectLst/>
                        </a:rPr>
                        <a:t/>
                      </a:r>
                      <a:br>
                        <a:rPr lang="en-ZA" sz="1200" dirty="0">
                          <a:effectLst/>
                        </a:rPr>
                      </a:br>
                      <a:r>
                        <a:rPr lang="en-ZA" sz="900" u="sng" dirty="0">
                          <a:effectLst/>
                          <a:hlinkClick r:id="rId2"/>
                        </a:rPr>
                        <a:t>http://www.jibjab.com/view/jXF5CftLsRPr9coBrJEG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spc="375" dirty="0">
                          <a:effectLst/>
                        </a:rPr>
                        <a:t>......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 dirty="0">
                          <a:effectLst/>
                        </a:rPr>
                        <a:t>YOUR FRIENDS AT </a:t>
                      </a:r>
                      <a:r>
                        <a:rPr lang="en-ZA" sz="1000" spc="225" dirty="0" smtClean="0">
                          <a:effectLst/>
                        </a:rPr>
                        <a:t>NWU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878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Viability – Cube Report</a:t>
            </a:r>
            <a:endParaRPr lang="en-Z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257925" cy="5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642918"/>
            <a:ext cx="17859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Drag and drop functionality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2071678"/>
            <a:ext cx="17859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Filter options:  Specific School, Module, etc.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143636" y="242886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143240" y="2643182"/>
            <a:ext cx="3786214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0430" y="1357298"/>
            <a:ext cx="31432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Export data to Excel as Pivot table for hand processing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5400000">
            <a:off x="4680852" y="1966215"/>
            <a:ext cx="353801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4572008"/>
            <a:ext cx="29289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Chart can be rendered from the data selected in this cube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857224" y="3286124"/>
            <a:ext cx="250033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Viability – Cube Chart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89194"/>
            <a:ext cx="8568953" cy="478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21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785794"/>
            <a:ext cx="250033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Filter options still available.</a:t>
            </a:r>
          </a:p>
          <a:p>
            <a:endParaRPr lang="en-US" dirty="0" smtClean="0"/>
          </a:p>
          <a:p>
            <a:r>
              <a:rPr lang="en-US" dirty="0" smtClean="0"/>
              <a:t>Cube report and the Cube chart  are linked.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643578"/>
            <a:ext cx="25003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chart types to choose from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821505" y="4607727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571868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2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Viability – Cube Report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816627"/>
            <a:ext cx="5472608" cy="583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285860"/>
            <a:ext cx="27860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 demonstrated:</a:t>
            </a:r>
          </a:p>
          <a:p>
            <a:endParaRPr lang="en-US" dirty="0" smtClean="0"/>
          </a:p>
          <a:p>
            <a:r>
              <a:rPr lang="en-US" dirty="0" smtClean="0"/>
              <a:t>If you ungroup more rows, change filters etc.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357554" y="2357430"/>
            <a:ext cx="2214578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2857488" y="3429000"/>
            <a:ext cx="428628" cy="214314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2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</a:t>
            </a:r>
            <a:r>
              <a:rPr lang="en-US" dirty="0" err="1"/>
              <a:t>Programme</a:t>
            </a:r>
            <a:r>
              <a:rPr lang="en-US" dirty="0"/>
              <a:t> Viability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1931"/>
            <a:ext cx="8064896" cy="490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23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214422"/>
            <a:ext cx="285752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will automatically be made in the Cube chart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679025" y="2678901"/>
            <a:ext cx="2428892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000628" y="2643182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7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Web Report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Great summary of the data</a:t>
            </a:r>
          </a:p>
          <a:p>
            <a:endParaRPr lang="en-ZA" dirty="0" smtClean="0"/>
          </a:p>
          <a:p>
            <a:r>
              <a:rPr lang="en-ZA" dirty="0" smtClean="0"/>
              <a:t>Main report to be used by all users</a:t>
            </a:r>
          </a:p>
          <a:p>
            <a:endParaRPr lang="en-ZA" dirty="0" smtClean="0"/>
          </a:p>
          <a:p>
            <a:r>
              <a:rPr lang="en-ZA" dirty="0" smtClean="0"/>
              <a:t>Still in process of finalising</a:t>
            </a:r>
          </a:p>
          <a:p>
            <a:endParaRPr lang="en-ZA" smtClean="0"/>
          </a:p>
          <a:p>
            <a:r>
              <a:rPr lang="en-ZA" smtClean="0"/>
              <a:t>Want </a:t>
            </a:r>
            <a:r>
              <a:rPr lang="en-ZA" dirty="0" smtClean="0"/>
              <a:t>to set up a standard report with 10 items for the end user to view at the click of a button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20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Web Report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60588" cy="466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7166"/>
            <a:ext cx="3571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sections of Web Report:</a:t>
            </a:r>
          </a:p>
          <a:p>
            <a:endParaRPr lang="en-US" dirty="0" smtClean="0"/>
          </a:p>
          <a:p>
            <a:r>
              <a:rPr lang="en-US" dirty="0" smtClean="0"/>
              <a:t>1. Important indicators to be shown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4960760" y="54204"/>
            <a:ext cx="1009392" cy="588546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910" y="5500702"/>
            <a:ext cx="3571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Academic Nodes shown depends on filter specified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500166" y="485776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07191" y="3607595"/>
            <a:ext cx="350046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322099" y="1750207"/>
            <a:ext cx="785821" cy="428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19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Web Report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0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1428728" y="818830"/>
            <a:ext cx="3929090" cy="252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7818" y="357166"/>
            <a:ext cx="264320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 Numerous charts can be selected to be displayed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Web Report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31210" cy="487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157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Web Report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391876" cy="541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85728"/>
            <a:ext cx="29289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  Display Financial and Academic Indicators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86446" y="928670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714744" y="928670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70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Web </a:t>
            </a:r>
            <a:r>
              <a:rPr lang="en-ZA" dirty="0" smtClean="0"/>
              <a:t>Report - Set up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92909" cy="564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2714620"/>
            <a:ext cx="25003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IDSC enabled users to set up web reports to own liking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3857628"/>
            <a:ext cx="25003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sections as shown in the example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714480" y="2571744"/>
            <a:ext cx="450059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rot="10800000" flipV="1">
            <a:off x="1571604" y="4180794"/>
            <a:ext cx="4643470" cy="319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428728" y="4357694"/>
            <a:ext cx="4786346" cy="178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Viability Model:  Purpose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dirty="0" smtClean="0"/>
              <a:t>What is the top 5 issues we wanted to measure with this model? </a:t>
            </a:r>
          </a:p>
          <a:p>
            <a:pPr marL="342900" lvl="1" indent="-342900">
              <a:buNone/>
            </a:pPr>
            <a:r>
              <a:rPr lang="en-US" b="1" dirty="0" smtClean="0"/>
              <a:t>Answer:</a:t>
            </a:r>
          </a:p>
          <a:p>
            <a:pPr lvl="1"/>
            <a:r>
              <a:rPr lang="en-US" dirty="0" smtClean="0"/>
              <a:t>It is a TOOL to put up flags.  Not the Alpha and Omega.  It doesn't make a decision.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204864"/>
            <a:ext cx="42291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Way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Buy-in process of Managers</a:t>
            </a:r>
          </a:p>
          <a:p>
            <a:r>
              <a:rPr lang="en-ZA" dirty="0" smtClean="0"/>
              <a:t>Continuous Intensive training sessions </a:t>
            </a:r>
          </a:p>
          <a:p>
            <a:r>
              <a:rPr lang="en-ZA" dirty="0" smtClean="0"/>
              <a:t>Feedback from Deans and Campus finance</a:t>
            </a:r>
          </a:p>
          <a:p>
            <a:r>
              <a:rPr lang="en-ZA" dirty="0" smtClean="0"/>
              <a:t>Finalise web report</a:t>
            </a:r>
          </a:p>
          <a:p>
            <a:r>
              <a:rPr lang="en-ZA" dirty="0" smtClean="0"/>
              <a:t>Staff </a:t>
            </a:r>
            <a:r>
              <a:rPr lang="en-ZA" dirty="0" smtClean="0"/>
              <a:t>Activity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90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4800" dirty="0" smtClean="0"/>
          </a:p>
          <a:p>
            <a:pPr marL="0" indent="0">
              <a:buNone/>
            </a:pPr>
            <a:endParaRPr lang="en-ZA" sz="4800" dirty="0"/>
          </a:p>
          <a:p>
            <a:pPr marL="0" indent="0">
              <a:buNone/>
            </a:pPr>
            <a:r>
              <a:rPr lang="en-ZA" sz="4800" dirty="0" smtClean="0"/>
              <a:t>Questions?</a:t>
            </a:r>
            <a:endParaRPr lang="en-Z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12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628800"/>
            <a:ext cx="383857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4847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Viability model is a great management tool.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Thank you IDSC.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2849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You always</a:t>
            </a:r>
          </a:p>
          <a:p>
            <a:endParaRPr lang="en-ZA" dirty="0"/>
          </a:p>
          <a:p>
            <a:r>
              <a:rPr lang="en-ZA" dirty="0" smtClean="0"/>
              <a:t>CAN (CAN).</a:t>
            </a:r>
            <a:r>
              <a:rPr lang="en-ZA" dirty="0" smtClean="0">
                <a:sym typeface="Wingdings"/>
              </a:rPr>
              <a:t></a:t>
            </a:r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90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7" y="1916832"/>
            <a:ext cx="3384773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036875"/>
              </p:ext>
            </p:extLst>
          </p:nvPr>
        </p:nvGraphicFramePr>
        <p:xfrm>
          <a:off x="382495" y="1340768"/>
          <a:ext cx="581025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25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 dirty="0">
                          <a:effectLst/>
                        </a:rPr>
                        <a:t>GREETINGS!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 dirty="0">
                          <a:effectLst/>
                        </a:rPr>
                        <a:t>You've received </a:t>
                      </a:r>
                      <a:r>
                        <a:rPr lang="en-ZA" sz="1000" spc="225" dirty="0" smtClean="0">
                          <a:effectLst/>
                        </a:rPr>
                        <a:t>ANOTHER </a:t>
                      </a:r>
                      <a:r>
                        <a:rPr lang="en-ZA" sz="1000" spc="225" dirty="0">
                          <a:effectLst/>
                        </a:rPr>
                        <a:t>special delivery</a:t>
                      </a:r>
                      <a:br>
                        <a:rPr lang="en-ZA" sz="1000" spc="225" dirty="0">
                          <a:effectLst/>
                        </a:rPr>
                      </a:br>
                      <a:r>
                        <a:rPr lang="en-ZA" sz="1000" spc="225" dirty="0">
                          <a:effectLst/>
                        </a:rPr>
                        <a:t>from </a:t>
                      </a:r>
                      <a:r>
                        <a:rPr lang="en-ZA" sz="1000" spc="225" dirty="0" smtClean="0">
                          <a:effectLst/>
                        </a:rPr>
                        <a:t>Antoinette</a:t>
                      </a:r>
                      <a:r>
                        <a:rPr lang="en-ZA" sz="1000" spc="225" baseline="0" dirty="0" smtClean="0">
                          <a:effectLst/>
                        </a:rPr>
                        <a:t> and Petro</a:t>
                      </a:r>
                      <a:r>
                        <a:rPr lang="en-ZA" sz="1000" spc="225" dirty="0" smtClean="0">
                          <a:effectLst/>
                        </a:rPr>
                        <a:t>.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 dirty="0">
                          <a:effectLst/>
                        </a:rPr>
                        <a:t>CLICK BELOW TO VIEW IT:</a:t>
                      </a:r>
                      <a:br>
                        <a:rPr lang="en-ZA" sz="1000" spc="225" dirty="0">
                          <a:effectLst/>
                        </a:rPr>
                      </a:br>
                      <a:r>
                        <a:rPr lang="en-ZA" sz="1000" u="sng" spc="225" dirty="0">
                          <a:effectLst/>
                          <a:hlinkClick r:id="rId3"/>
                        </a:rPr>
                        <a:t>http://www.jibjab.com/view/JLjApRWfDVH5QbUZjNU1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>
                          <a:effectLst/>
                        </a:rPr>
                        <a:t>......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ZA" sz="1000" spc="225" dirty="0">
                          <a:effectLst/>
                        </a:rPr>
                        <a:t>YOUR FRIENDS AT </a:t>
                      </a:r>
                      <a:r>
                        <a:rPr lang="en-ZA" sz="1000" spc="225" dirty="0" smtClean="0">
                          <a:effectLst/>
                        </a:rPr>
                        <a:t>NWU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6550" y="44624"/>
            <a:ext cx="719492" cy="50405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ZA" sz="3200" dirty="0" smtClean="0"/>
              <a:t>THANK YOU</a:t>
            </a:r>
            <a:endParaRPr lang="en-Z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868AD-0A66-4CC9-BF05-0193B188A7BE}" type="slidenum">
              <a:rPr lang="en-ZA" smtClean="0"/>
              <a:pPr>
                <a:defRPr/>
              </a:pPr>
              <a:t>33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Viability Model:  Purpose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Show </a:t>
            </a:r>
            <a:r>
              <a:rPr lang="en-US" dirty="0"/>
              <a:t>the viability and ineffectiveness of different levels (works together with Staff compliment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Put the focus on non-profitability</a:t>
            </a:r>
            <a:r>
              <a:rPr lang="en-US" dirty="0" smtClean="0"/>
              <a:t>.                                            Remember:  Cross Subsidizing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Helps to answer the "Must or mustn't we?" questions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Allocation of Resources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214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 Academic Viability</a:t>
            </a:r>
            <a:endParaRPr lang="en-ZA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7158" y="714356"/>
            <a:ext cx="1500198" cy="1571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Income: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Tuition fees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Subsidy </a:t>
            </a:r>
            <a:r>
              <a:rPr lang="en-ZA" sz="12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ZA" sz="1200" dirty="0" smtClean="0">
                <a:solidFill>
                  <a:srgbClr val="000000"/>
                </a:solidFill>
                <a:latin typeface="Arial"/>
                <a:cs typeface="Arial"/>
              </a:rPr>
              <a:t>Two years before)</a:t>
            </a: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(Capped)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Other Income*</a:t>
            </a:r>
          </a:p>
          <a:p>
            <a:pPr algn="l" rtl="0">
              <a:defRPr sz="1000"/>
            </a:pPr>
            <a:endParaRPr lang="en-ZA" sz="11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7158" y="2428868"/>
            <a:ext cx="1500198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Expenses:</a:t>
            </a: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Operating cost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Personnel cost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Capital expenses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7158" y="3786190"/>
            <a:ext cx="145732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Faculty Support:</a:t>
            </a: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l" rtl="0">
              <a:defRPr sz="1000"/>
            </a:pPr>
            <a:r>
              <a:rPr lang="en-ZA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Dean’s office</a:t>
            </a:r>
          </a:p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7158" y="4714884"/>
            <a:ext cx="1457325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2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Campus Support</a:t>
            </a:r>
          </a:p>
          <a:p>
            <a:pPr algn="l" rtl="0">
              <a:defRPr sz="1000"/>
            </a:pPr>
            <a:endParaRPr lang="en-ZA" sz="12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7158" y="5643578"/>
            <a:ext cx="1476375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2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1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Institutional Office Support</a:t>
            </a:r>
          </a:p>
          <a:p>
            <a:pPr algn="l" rtl="0">
              <a:defRPr sz="1000"/>
            </a:pPr>
            <a:endParaRPr lang="en-ZA" sz="11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1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71934" y="2643182"/>
            <a:ext cx="1552575" cy="1704975"/>
          </a:xfrm>
          <a:prstGeom prst="rect">
            <a:avLst/>
          </a:prstGeom>
          <a:gradFill>
            <a:gsLst>
              <a:gs pos="5000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ZA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School level</a:t>
            </a:r>
          </a:p>
          <a:p>
            <a:pPr algn="l" rtl="0">
              <a:defRPr sz="1000"/>
            </a:pPr>
            <a:r>
              <a:rPr lang="en-ZA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(Lowest level)</a:t>
            </a:r>
          </a:p>
          <a:p>
            <a:pPr algn="l" rtl="0">
              <a:defRPr sz="1000"/>
            </a:pPr>
            <a:endParaRPr lang="en-ZA" sz="16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AutoShape 7"/>
          <p:cNvCxnSpPr>
            <a:cxnSpLocks noChangeShapeType="1"/>
          </p:cNvCxnSpPr>
          <p:nvPr/>
        </p:nvCxnSpPr>
        <p:spPr bwMode="auto">
          <a:xfrm>
            <a:off x="1857356" y="1500174"/>
            <a:ext cx="2143140" cy="12858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TextBox 12"/>
          <p:cNvSpPr txBox="1"/>
          <p:nvPr/>
        </p:nvSpPr>
        <p:spPr>
          <a:xfrm rot="1879374">
            <a:off x="2075002" y="1899148"/>
            <a:ext cx="1884425" cy="2663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Available on School level</a:t>
            </a:r>
            <a:endParaRPr lang="en-Z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ZA" sz="1100" dirty="0"/>
          </a:p>
        </p:txBody>
      </p: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>
            <a:off x="1835696" y="2708920"/>
            <a:ext cx="2164800" cy="3628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TextBox 15"/>
          <p:cNvSpPr txBox="1"/>
          <p:nvPr/>
        </p:nvSpPr>
        <p:spPr>
          <a:xfrm rot="599630">
            <a:off x="1945300" y="2657619"/>
            <a:ext cx="1843696" cy="3514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b="0" i="0" u="none" strike="noStrike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Available on School level </a:t>
            </a:r>
            <a:r>
              <a:rPr lang="en-ZA" dirty="0"/>
              <a:t> </a:t>
            </a:r>
            <a:endParaRPr lang="en-ZA" sz="1100" dirty="0"/>
          </a:p>
        </p:txBody>
      </p:sp>
      <p:cxnSp>
        <p:nvCxnSpPr>
          <p:cNvPr id="19" name="AutoShape 9"/>
          <p:cNvCxnSpPr>
            <a:cxnSpLocks noChangeShapeType="1"/>
            <a:stCxn id="11" idx="3"/>
          </p:cNvCxnSpPr>
          <p:nvPr/>
        </p:nvCxnSpPr>
        <p:spPr bwMode="auto">
          <a:xfrm flipV="1">
            <a:off x="1814483" y="3643314"/>
            <a:ext cx="2186013" cy="500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TextBox 20"/>
          <p:cNvSpPr txBox="1"/>
          <p:nvPr/>
        </p:nvSpPr>
        <p:spPr>
          <a:xfrm rot="20809740">
            <a:off x="2525248" y="3565312"/>
            <a:ext cx="1238250" cy="3619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 driver: TIU</a:t>
            </a:r>
            <a:endParaRPr lang="en-Z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ZA" sz="1100" dirty="0"/>
          </a:p>
        </p:txBody>
      </p:sp>
      <p:cxnSp>
        <p:nvCxnSpPr>
          <p:cNvPr id="21" name="AutoShape 30"/>
          <p:cNvCxnSpPr>
            <a:cxnSpLocks noChangeShapeType="1"/>
            <a:stCxn id="12" idx="3"/>
          </p:cNvCxnSpPr>
          <p:nvPr/>
        </p:nvCxnSpPr>
        <p:spPr bwMode="auto">
          <a:xfrm flipV="1">
            <a:off x="1814483" y="4071942"/>
            <a:ext cx="2186013" cy="9953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" name="TextBox 24"/>
          <p:cNvSpPr txBox="1"/>
          <p:nvPr/>
        </p:nvSpPr>
        <p:spPr>
          <a:xfrm rot="20139748">
            <a:off x="2221839" y="4251066"/>
            <a:ext cx="1646890" cy="3905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 driver: allocation</a:t>
            </a:r>
            <a:endParaRPr lang="en-Z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ZA" sz="1100" dirty="0"/>
          </a:p>
        </p:txBody>
      </p:sp>
      <p:cxnSp>
        <p:nvCxnSpPr>
          <p:cNvPr id="23" name="AutoShape 31"/>
          <p:cNvCxnSpPr>
            <a:cxnSpLocks noChangeShapeType="1"/>
          </p:cNvCxnSpPr>
          <p:nvPr/>
        </p:nvCxnSpPr>
        <p:spPr bwMode="auto">
          <a:xfrm flipV="1">
            <a:off x="1857356" y="4357694"/>
            <a:ext cx="2143140" cy="1571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TextBox 27"/>
          <p:cNvSpPr txBox="1"/>
          <p:nvPr/>
        </p:nvSpPr>
        <p:spPr>
          <a:xfrm rot="19438384">
            <a:off x="2387101" y="4707504"/>
            <a:ext cx="1550154" cy="3620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 driver: allocation</a:t>
            </a:r>
            <a:endParaRPr lang="en-ZA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ZA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5357818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Final Oracle data: (ALL SOF’s)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29388" y="2928934"/>
            <a:ext cx="235745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Excluded:</a:t>
            </a:r>
          </a:p>
          <a:p>
            <a:r>
              <a:rPr lang="en-US" dirty="0" smtClean="0"/>
              <a:t> - Internal transfer accounts (15307, 28201, 30404) </a:t>
            </a:r>
          </a:p>
          <a:p>
            <a:r>
              <a:rPr lang="en-US" dirty="0" smtClean="0"/>
              <a:t>-Residence &amp; catering cost centers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43306" y="5286388"/>
            <a:ext cx="40719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Strategic funds included as allocated.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86182" y="1000108"/>
            <a:ext cx="421484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Income*</a:t>
            </a:r>
          </a:p>
          <a:p>
            <a:r>
              <a:rPr lang="en-US" dirty="0" smtClean="0"/>
              <a:t>-Investment Income</a:t>
            </a:r>
          </a:p>
          <a:p>
            <a:r>
              <a:rPr lang="en-US" dirty="0" smtClean="0"/>
              <a:t>-Services and Entrepreneurial activities</a:t>
            </a:r>
          </a:p>
          <a:p>
            <a:r>
              <a:rPr lang="en-US" dirty="0" smtClean="0"/>
              <a:t>-Interdepartmental Income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3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6" grpId="0" build="allAtOnce"/>
      <p:bldP spid="18" grpId="0" build="allAtOnce"/>
      <p:bldP spid="20" grpId="0" build="allAtOnce"/>
      <p:bldP spid="22" grpId="0" build="allAtOnce"/>
      <p:bldP spid="24" grpId="0" build="allAtOnce"/>
      <p:bldP spid="25" grpId="0" build="allAtOnce"/>
      <p:bldP spid="34" grpId="0" build="p" animBg="1"/>
      <p:bldP spid="35" grpId="0" build="allAtOnce" animBg="1"/>
      <p:bldP spid="3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Cost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Allocation of Support costs</a:t>
            </a:r>
          </a:p>
          <a:p>
            <a:r>
              <a:rPr lang="en-ZA" dirty="0" smtClean="0"/>
              <a:t>Process </a:t>
            </a:r>
          </a:p>
          <a:p>
            <a:r>
              <a:rPr lang="en-ZA" dirty="0" smtClean="0"/>
              <a:t>Some examples of cost drivers used</a:t>
            </a:r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Support costs to be allocated: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1.  Faculty support – Deans Office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667099" cy="598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980728"/>
            <a:ext cx="108012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710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Cost Drivers:  Campus Support</a:t>
            </a:r>
            <a:endParaRPr lang="en-Z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9972"/>
            <a:ext cx="2306442" cy="57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721" y="836711"/>
            <a:ext cx="2343153" cy="57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975687" cy="48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1"/>
            <a:ext cx="4058784" cy="16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618" y="4005065"/>
            <a:ext cx="43938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014" y="332656"/>
            <a:ext cx="3252378" cy="21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98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Cost </a:t>
            </a:r>
            <a:r>
              <a:rPr lang="en-ZA" dirty="0" smtClean="0"/>
              <a:t>Drivers:  IO Support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3188"/>
            <a:ext cx="2304256" cy="58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5913"/>
            <a:ext cx="2376263" cy="504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NWUuser\Desktop\HEDA USERGROUP\Images vir presentation\1017197_582578728430180_63682315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060848"/>
            <a:ext cx="3610619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781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 Academic </a:t>
            </a:r>
            <a:r>
              <a:rPr lang="en-US" dirty="0" smtClean="0"/>
              <a:t>Viability -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34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1438037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Filter options</a:t>
            </a:r>
            <a:endParaRPr lang="en-Z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420888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Expand and Collapse data</a:t>
            </a:r>
            <a:endParaRPr lang="en-Z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3284984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Problem:  Users tend to focus on the wrong level.</a:t>
            </a:r>
            <a:endParaRPr lang="en-Z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2276872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7584" y="3005663"/>
            <a:ext cx="1296144" cy="1287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588224" y="1196752"/>
            <a:ext cx="432048" cy="93610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3923928" y="5373216"/>
            <a:ext cx="43204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099" name="Picture 3" descr="C:\Users\NWUuser\AppData\Local\Microsoft\Windows\Temporary Internet Files\Content.IE5\SDP1C30I\MM900185588[1].gif"/>
          <p:cNvPicPr>
            <a:picLocks noChangeAspect="1" noChangeArrowheads="1" noCrop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653136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0193C-6799-499A-8F56-9EA70E6D4A77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66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institutional01_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institutional01_e</Template>
  <TotalTime>3051</TotalTime>
  <Words>1033</Words>
  <Application>Microsoft Office PowerPoint</Application>
  <PresentationFormat>On-screen Show (4:3)</PresentationFormat>
  <Paragraphs>280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institutional01_e</vt:lpstr>
      <vt:lpstr>            Financial Viability Model             Petro Kok</vt:lpstr>
      <vt:lpstr>Opening</vt:lpstr>
      <vt:lpstr>Viability Model:  Purpose</vt:lpstr>
      <vt:lpstr>Viability Model:  Purpose</vt:lpstr>
      <vt:lpstr>Phase 1:  Academic Viability</vt:lpstr>
      <vt:lpstr>Cost Drivers</vt:lpstr>
      <vt:lpstr>Cost Drivers:  Campus Support</vt:lpstr>
      <vt:lpstr>Cost Drivers:  IO Support</vt:lpstr>
      <vt:lpstr>Phase 1:  Academic Viability - Example</vt:lpstr>
      <vt:lpstr>Phase 1:  Academic Viability - Example</vt:lpstr>
      <vt:lpstr>Phase 1:  Academic Viability - Example</vt:lpstr>
      <vt:lpstr>Phase 1:  Academic Viability</vt:lpstr>
      <vt:lpstr>Phase 2:  Programme Viability</vt:lpstr>
      <vt:lpstr>Phase 2:  Programme Viability</vt:lpstr>
      <vt:lpstr>Phase 2:  Programme Viability – Data Processing</vt:lpstr>
      <vt:lpstr>Phase 2:  Programme Viability</vt:lpstr>
      <vt:lpstr>Phase 2:  Programme Viability (T&amp;L, SOF 1 Only)</vt:lpstr>
      <vt:lpstr>Phase 2:  Programme Viability – Cube Report</vt:lpstr>
      <vt:lpstr>Phase 2:  Programme Viability – Cube Report</vt:lpstr>
      <vt:lpstr>Phase 2:  Programme Viability – Cube Report</vt:lpstr>
      <vt:lpstr>Phase 2:  Programme Viability – Cube Chart</vt:lpstr>
      <vt:lpstr>Phase 2:  Programme Viability – Cube Report</vt:lpstr>
      <vt:lpstr>Phase 2:  Programme Viability</vt:lpstr>
      <vt:lpstr>Web Report</vt:lpstr>
      <vt:lpstr>Web Report - Example</vt:lpstr>
      <vt:lpstr>Web Report - Example</vt:lpstr>
      <vt:lpstr>Web Report - Example</vt:lpstr>
      <vt:lpstr>Web Report - Example</vt:lpstr>
      <vt:lpstr>Web Report - Set up</vt:lpstr>
      <vt:lpstr>Way forward</vt:lpstr>
      <vt:lpstr>Slide 31</vt:lpstr>
      <vt:lpstr>Conclusion</vt:lpstr>
      <vt:lpstr>Slide 33</vt:lpstr>
    </vt:vector>
  </TitlesOfParts>
  <Company>North-West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COMES HERE Day Month Year</dc:title>
  <dc:creator>Elmarie De Beer</dc:creator>
  <cp:lastModifiedBy>Petro Kok</cp:lastModifiedBy>
  <cp:revision>228</cp:revision>
  <cp:lastPrinted>2013-11-20T11:09:16Z</cp:lastPrinted>
  <dcterms:created xsi:type="dcterms:W3CDTF">2012-10-02T07:53:24Z</dcterms:created>
  <dcterms:modified xsi:type="dcterms:W3CDTF">2013-11-20T22:27:14Z</dcterms:modified>
</cp:coreProperties>
</file>